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332" r:id="rId2"/>
    <p:sldId id="500" r:id="rId3"/>
    <p:sldId id="514" r:id="rId4"/>
    <p:sldId id="501" r:id="rId5"/>
    <p:sldId id="502" r:id="rId6"/>
    <p:sldId id="480" r:id="rId7"/>
    <p:sldId id="474" r:id="rId8"/>
    <p:sldId id="426" r:id="rId9"/>
    <p:sldId id="553" r:id="rId10"/>
    <p:sldId id="424" r:id="rId11"/>
    <p:sldId id="497" r:id="rId12"/>
    <p:sldId id="498" r:id="rId13"/>
    <p:sldId id="499" r:id="rId14"/>
    <p:sldId id="508" r:id="rId15"/>
    <p:sldId id="503" r:id="rId16"/>
    <p:sldId id="465" r:id="rId17"/>
    <p:sldId id="477" r:id="rId18"/>
    <p:sldId id="575" r:id="rId19"/>
    <p:sldId id="479" r:id="rId20"/>
    <p:sldId id="478" r:id="rId21"/>
    <p:sldId id="505" r:id="rId22"/>
    <p:sldId id="531" r:id="rId23"/>
    <p:sldId id="606" r:id="rId24"/>
    <p:sldId id="605" r:id="rId25"/>
    <p:sldId id="576" r:id="rId26"/>
    <p:sldId id="455" r:id="rId27"/>
    <p:sldId id="523" r:id="rId28"/>
    <p:sldId id="600" r:id="rId29"/>
    <p:sldId id="441" r:id="rId30"/>
    <p:sldId id="464" r:id="rId31"/>
    <p:sldId id="528" r:id="rId32"/>
    <p:sldId id="558" r:id="rId33"/>
    <p:sldId id="440" r:id="rId34"/>
    <p:sldId id="559" r:id="rId35"/>
    <p:sldId id="529" r:id="rId36"/>
    <p:sldId id="554" r:id="rId37"/>
    <p:sldId id="473" r:id="rId38"/>
    <p:sldId id="468" r:id="rId39"/>
    <p:sldId id="569" r:id="rId40"/>
    <p:sldId id="560" r:id="rId41"/>
    <p:sldId id="466" r:id="rId42"/>
    <p:sldId id="462" r:id="rId43"/>
    <p:sldId id="583" r:id="rId44"/>
    <p:sldId id="599" r:id="rId45"/>
    <p:sldId id="481" r:id="rId46"/>
    <p:sldId id="561" r:id="rId47"/>
    <p:sldId id="589" r:id="rId48"/>
    <p:sldId id="584" r:id="rId49"/>
    <p:sldId id="587" r:id="rId50"/>
    <p:sldId id="557" r:id="rId51"/>
    <p:sldId id="596" r:id="rId52"/>
    <p:sldId id="597" r:id="rId53"/>
    <p:sldId id="608" r:id="rId54"/>
    <p:sldId id="476" r:id="rId55"/>
    <p:sldId id="595" r:id="rId56"/>
    <p:sldId id="438" r:id="rId57"/>
    <p:sldId id="616" r:id="rId58"/>
    <p:sldId id="588" r:id="rId59"/>
    <p:sldId id="615" r:id="rId60"/>
    <p:sldId id="617" r:id="rId61"/>
    <p:sldId id="563" r:id="rId62"/>
    <p:sldId id="538" r:id="rId63"/>
    <p:sldId id="555" r:id="rId64"/>
    <p:sldId id="577" r:id="rId65"/>
  </p:sldIdLst>
  <p:sldSz cx="10058400" cy="6858000"/>
  <p:notesSz cx="6858000" cy="92964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i="1" u="sng" kern="1200">
        <a:solidFill>
          <a:schemeClr val="tx2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3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20042"/>
    <a:srgbClr val="99CCFF"/>
    <a:srgbClr val="33CCFF"/>
    <a:srgbClr val="8989FF"/>
    <a:srgbClr val="E0E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44" autoAdjust="0"/>
    <p:restoredTop sz="97865" autoAdjust="0"/>
  </p:normalViewPr>
  <p:slideViewPr>
    <p:cSldViewPr showGuides="1">
      <p:cViewPr varScale="1">
        <p:scale>
          <a:sx n="74" d="100"/>
          <a:sy n="74" d="100"/>
        </p:scale>
        <p:origin x="666" y="72"/>
      </p:cViewPr>
      <p:guideLst>
        <p:guide orient="horz" pos="2063"/>
        <p:guide pos="31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40" y="-66"/>
      </p:cViewPr>
      <p:guideLst>
        <p:guide orient="horz" pos="2927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9.xml"/><Relationship Id="rId13" Type="http://schemas.openxmlformats.org/officeDocument/2006/relationships/slide" Target="slides/slide56.xml"/><Relationship Id="rId3" Type="http://schemas.openxmlformats.org/officeDocument/2006/relationships/slide" Target="slides/slide16.xml"/><Relationship Id="rId7" Type="http://schemas.openxmlformats.org/officeDocument/2006/relationships/slide" Target="slides/slide22.xml"/><Relationship Id="rId12" Type="http://schemas.openxmlformats.org/officeDocument/2006/relationships/slide" Target="slides/slide42.xml"/><Relationship Id="rId2" Type="http://schemas.openxmlformats.org/officeDocument/2006/relationships/slide" Target="slides/slide10.xml"/><Relationship Id="rId1" Type="http://schemas.openxmlformats.org/officeDocument/2006/relationships/slide" Target="slides/slide1.xml"/><Relationship Id="rId6" Type="http://schemas.openxmlformats.org/officeDocument/2006/relationships/slide" Target="slides/slide21.xml"/><Relationship Id="rId11" Type="http://schemas.openxmlformats.org/officeDocument/2006/relationships/slide" Target="slides/slide38.xml"/><Relationship Id="rId5" Type="http://schemas.openxmlformats.org/officeDocument/2006/relationships/slide" Target="slides/slide20.xml"/><Relationship Id="rId10" Type="http://schemas.openxmlformats.org/officeDocument/2006/relationships/slide" Target="slides/slide37.xml"/><Relationship Id="rId4" Type="http://schemas.openxmlformats.org/officeDocument/2006/relationships/slide" Target="slides/slide18.xml"/><Relationship Id="rId9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3E37BBAB-7B02-416C-8657-5C1AE7FE8A6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9351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1538" y="696913"/>
            <a:ext cx="511333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2CD781C5-B6CD-4EF4-9E89-4FCCE626967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197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07A5E-FFBC-4A6B-AD96-8830FED6215B}" type="slidenum">
              <a:rPr lang="en-CA" smtClean="0"/>
              <a:pPr/>
              <a:t>1</a:t>
            </a:fld>
            <a:endParaRPr lang="en-CA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7837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7634B-6DA8-4012-BE3B-CD952AE96C64}" type="slidenum">
              <a:rPr lang="en-CA" smtClean="0"/>
              <a:pPr/>
              <a:t>10</a:t>
            </a:fld>
            <a:endParaRPr lang="en-CA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9384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770C2-8F0E-4A4E-AD6E-64B5B083D232}" type="slidenum">
              <a:rPr lang="en-CA" smtClean="0"/>
              <a:pPr/>
              <a:t>11</a:t>
            </a:fld>
            <a:endParaRPr lang="en-CA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21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09993-EF45-4531-BEAD-9CC845969C71}" type="slidenum">
              <a:rPr lang="en-CA" smtClean="0"/>
              <a:pPr/>
              <a:t>12</a:t>
            </a:fld>
            <a:endParaRPr lang="en-CA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7855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2CF67-8104-4900-A1A2-487C72477077}" type="slidenum">
              <a:rPr lang="en-CA" smtClean="0"/>
              <a:pPr/>
              <a:t>13</a:t>
            </a:fld>
            <a:endParaRPr lang="en-CA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5934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EFE898-DF7A-4000-AC3E-497FBCA6B2A7}" type="slidenum">
              <a:rPr lang="en-CA" smtClean="0"/>
              <a:pPr/>
              <a:t>14</a:t>
            </a:fld>
            <a:endParaRPr lang="en-CA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767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CB181D-3BB6-4550-8D5F-CC58EB668740}" type="slidenum">
              <a:rPr lang="en-CA" smtClean="0"/>
              <a:pPr/>
              <a:t>15</a:t>
            </a:fld>
            <a:endParaRPr lang="en-CA" smtClean="0"/>
          </a:p>
        </p:txBody>
      </p:sp>
      <p:sp>
        <p:nvSpPr>
          <p:cNvPr id="839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318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DABB12-3D45-44D1-B6F1-D2238948F984}" type="slidenum">
              <a:rPr lang="en-CA" smtClean="0"/>
              <a:pPr/>
              <a:t>16</a:t>
            </a:fld>
            <a:endParaRPr lang="en-CA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12447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4E13D-B995-4360-96E7-A396E69C14CC}" type="slidenum">
              <a:rPr lang="en-CA" smtClean="0"/>
              <a:pPr/>
              <a:t>17</a:t>
            </a:fld>
            <a:endParaRPr lang="en-CA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196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9DD69-1918-4AE8-8D66-11D034E9A2AA}" type="slidenum">
              <a:rPr lang="en-CA" smtClean="0"/>
              <a:pPr/>
              <a:t>18</a:t>
            </a:fld>
            <a:endParaRPr lang="en-CA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9730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74C2D-F59C-4EE5-8A3B-5292B558188A}" type="slidenum">
              <a:rPr lang="en-CA" smtClean="0"/>
              <a:pPr/>
              <a:t>19</a:t>
            </a:fld>
            <a:endParaRPr lang="en-CA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954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03545-2DBA-4540-9B17-00B504F431E3}" type="slidenum">
              <a:rPr lang="en-CA" smtClean="0"/>
              <a:pPr/>
              <a:t>2</a:t>
            </a:fld>
            <a:endParaRPr lang="en-CA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3064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01AF2-2F6F-4DBA-8506-2B7349C1CD2B}" type="slidenum">
              <a:rPr lang="en-CA" smtClean="0"/>
              <a:pPr/>
              <a:t>20</a:t>
            </a:fld>
            <a:endParaRPr lang="en-CA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392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B1514-463A-4166-BC72-146CE8AC2C1E}" type="slidenum">
              <a:rPr lang="en-CA" smtClean="0"/>
              <a:pPr/>
              <a:t>21</a:t>
            </a:fld>
            <a:endParaRPr lang="en-CA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467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187F4-32F5-4771-AD6C-2DA0CC84F115}" type="slidenum">
              <a:rPr lang="en-CA" smtClean="0"/>
              <a:pPr/>
              <a:t>22</a:t>
            </a:fld>
            <a:endParaRPr lang="en-CA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8522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1453D-6F6B-46F6-AB24-5C0BA7B99BC8}" type="slidenum">
              <a:rPr lang="en-CA" smtClean="0"/>
              <a:pPr/>
              <a:t>25</a:t>
            </a:fld>
            <a:endParaRPr lang="en-CA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0578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6B308-2F95-4738-A720-5D70BE22B7C6}" type="slidenum">
              <a:rPr lang="en-CA" smtClean="0"/>
              <a:pPr/>
              <a:t>26</a:t>
            </a:fld>
            <a:endParaRPr lang="en-CA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49380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1273C-54AE-43B4-8477-3F2B47A2131E}" type="slidenum">
              <a:rPr lang="en-CA" smtClean="0"/>
              <a:pPr/>
              <a:t>27</a:t>
            </a:fld>
            <a:endParaRPr lang="en-CA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5143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66820-18A8-499C-AA87-A4545A021D09}" type="slidenum">
              <a:rPr lang="en-CA" smtClean="0"/>
              <a:pPr/>
              <a:t>29</a:t>
            </a:fld>
            <a:endParaRPr lang="en-CA" smtClean="0"/>
          </a:p>
        </p:txBody>
      </p:sp>
      <p:sp>
        <p:nvSpPr>
          <p:cNvPr id="9523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4090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EEB0D-585D-40A3-B897-7C75F4AA2B39}" type="slidenum">
              <a:rPr lang="en-CA" smtClean="0"/>
              <a:pPr/>
              <a:t>30</a:t>
            </a:fld>
            <a:endParaRPr lang="en-CA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5479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8285D-E5BB-4C21-B84B-3B70E5FB569A}" type="slidenum">
              <a:rPr lang="en-CA" smtClean="0"/>
              <a:pPr/>
              <a:t>31</a:t>
            </a:fld>
            <a:endParaRPr lang="en-CA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36847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5DB2E7-372F-4CD6-A8C7-28C76C7960D3}" type="slidenum">
              <a:rPr lang="en-CA" smtClean="0"/>
              <a:pPr/>
              <a:t>33</a:t>
            </a:fld>
            <a:endParaRPr lang="en-CA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804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680AD-1FD6-4BDE-8FB7-8106C4CBDDDA}" type="slidenum">
              <a:rPr lang="en-CA" smtClean="0"/>
              <a:pPr/>
              <a:t>3</a:t>
            </a:fld>
            <a:endParaRPr lang="en-CA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6704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1F065-0194-4B9D-B9A0-48B67AF9D37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0227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1287E-2BB7-4697-9C64-0D2ADAEA6868}" type="slidenum">
              <a:rPr lang="en-CA" smtClean="0"/>
              <a:pPr/>
              <a:t>35</a:t>
            </a:fld>
            <a:endParaRPr lang="en-CA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3910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FBF9A-F400-46ED-A4A8-8072641A2200}" type="slidenum">
              <a:rPr lang="en-CA" smtClean="0"/>
              <a:pPr/>
              <a:t>36</a:t>
            </a:fld>
            <a:endParaRPr lang="en-CA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8587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7B2109-F97E-451B-969C-F2F6405B739A}" type="slidenum">
              <a:rPr lang="en-CA" smtClean="0"/>
              <a:pPr/>
              <a:t>37</a:t>
            </a:fld>
            <a:endParaRPr lang="en-CA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74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FC434-1AD0-40FF-A556-364310B263C7}" type="slidenum">
              <a:rPr lang="en-CA" smtClean="0"/>
              <a:pPr/>
              <a:t>38</a:t>
            </a:fld>
            <a:endParaRPr lang="en-CA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4229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13E0F-396C-473A-934A-47AF154B41FB}" type="slidenum">
              <a:rPr lang="en-CA" smtClean="0"/>
              <a:pPr/>
              <a:t>41</a:t>
            </a:fld>
            <a:endParaRPr lang="en-CA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8823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1BCF2-1383-4333-9C5C-0133377E5A74}" type="slidenum">
              <a:rPr lang="en-CA" smtClean="0"/>
              <a:pPr/>
              <a:t>42</a:t>
            </a:fld>
            <a:endParaRPr lang="en-CA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73130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9BB11-0A63-4E14-A1E4-5D83F62F39F5}" type="slidenum">
              <a:rPr lang="en-CA" smtClean="0"/>
              <a:pPr/>
              <a:t>45</a:t>
            </a:fld>
            <a:endParaRPr lang="en-CA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48303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10132-C5C1-4E3E-8248-2E621F1DCA8E}" type="slidenum">
              <a:rPr lang="en-CA" smtClean="0"/>
              <a:pPr/>
              <a:t>46</a:t>
            </a:fld>
            <a:endParaRPr lang="en-CA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3853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1CA58-BD95-4405-8BC2-A94F4DFA789E}" type="slidenum">
              <a:rPr lang="en-CA" smtClean="0"/>
              <a:pPr/>
              <a:t>50</a:t>
            </a:fld>
            <a:endParaRPr lang="en-CA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16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860FA-515E-4C18-A358-60D8D9F5DCAA}" type="slidenum">
              <a:rPr lang="en-CA" smtClean="0"/>
              <a:pPr/>
              <a:t>4</a:t>
            </a:fld>
            <a:endParaRPr lang="en-CA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3863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9132E-9FEB-4731-B7D0-9474FC166C68}" type="slidenum">
              <a:rPr lang="en-CA" smtClean="0"/>
              <a:pPr/>
              <a:t>54</a:t>
            </a:fld>
            <a:endParaRPr lang="en-CA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9359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ACD46-C88B-4DCC-B58C-69FBA96808FD}" type="slidenum">
              <a:rPr lang="en-CA" smtClean="0"/>
              <a:pPr/>
              <a:t>56</a:t>
            </a:fld>
            <a:endParaRPr lang="en-CA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3843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E9F3F-2462-442B-AEBD-91D50C691848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328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3DF707-4607-4724-824D-F9184EE8C1AA}" type="slidenum">
              <a:rPr lang="en-CA" smtClean="0"/>
              <a:pPr/>
              <a:t>63</a:t>
            </a:fld>
            <a:endParaRPr lang="en-CA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6155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A9837-973E-4F72-B0DF-CB76694F17C0}" type="slidenum">
              <a:rPr lang="en-CA" smtClean="0"/>
              <a:pPr/>
              <a:t>5</a:t>
            </a:fld>
            <a:endParaRPr lang="en-CA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778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BD83E-125D-4FB1-91EE-9FE466545C38}" type="slidenum">
              <a:rPr lang="en-CA" smtClean="0"/>
              <a:pPr/>
              <a:t>6</a:t>
            </a:fld>
            <a:endParaRPr lang="en-CA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03905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7235A-8A7C-4080-9C94-20B4BC28C1BB}" type="slidenum">
              <a:rPr lang="en-CA" smtClean="0"/>
              <a:pPr/>
              <a:t>7</a:t>
            </a:fld>
            <a:endParaRPr lang="en-CA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283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4A5FB-2CE5-4F5C-BF79-87CA42DED7EB}" type="slidenum">
              <a:rPr lang="en-CA" smtClean="0"/>
              <a:pPr/>
              <a:t>8</a:t>
            </a:fld>
            <a:endParaRPr lang="en-CA" smtClean="0"/>
          </a:p>
        </p:txBody>
      </p:sp>
      <p:sp>
        <p:nvSpPr>
          <p:cNvPr id="768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03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48AA5-0A4A-45B6-B52E-5981AD244047}" type="slidenum">
              <a:rPr lang="en-CA" smtClean="0"/>
              <a:pPr/>
              <a:t>9</a:t>
            </a:fld>
            <a:endParaRPr lang="en-CA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459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584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6" cy="1796"/>
              <a:chOff x="3" y="559"/>
              <a:chExt cx="4196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5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5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5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2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50"/>
                <a:ext cx="156" cy="155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2432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1089025" y="1752600"/>
            <a:ext cx="85502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432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089025" y="3309938"/>
            <a:ext cx="704215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54063" y="6248400"/>
            <a:ext cx="20955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i="0" u="none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A0A66-D18A-4308-A8C2-E3ACE808E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0A80A-4AF9-4CB3-B5CD-2B543F979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800"/>
            <a:ext cx="220027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925" y="304800"/>
            <a:ext cx="6448425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A8D52-5F21-43A2-BCC1-8BA9105A9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E1DB9-9195-4D01-A5D8-07C7B611B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406900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335BF-0C0F-4944-89B0-05A6A6D8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2338" y="1905000"/>
            <a:ext cx="41973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2088" y="1905000"/>
            <a:ext cx="41989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B620F-C414-449B-B4D7-B66CF4C73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90519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8A5CC-68A3-470E-B892-BC8C53AE3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7625A-F942-4513-B5DD-4A7D252BD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D30A3-F59E-4A49-9792-F42811AA2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3050"/>
            <a:ext cx="33083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50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435100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85F46-8EC2-4888-AA6D-3146F98BD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4800600"/>
            <a:ext cx="603567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F5CF0-73FF-4303-8454-C7B3AF2FC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10058400" cy="6858000"/>
            <a:chOff x="0" y="0"/>
            <a:chExt cx="5760" cy="4320"/>
          </a:xfrm>
        </p:grpSpPr>
        <p:grpSp>
          <p:nvGrpSpPr>
            <p:cNvPr id="615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615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223237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38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39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0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1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4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5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616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22326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2" name="Line 30"/>
                <p:cNvSpPr>
                  <a:spLocks noChangeShapeType="1"/>
                </p:cNvSpPr>
                <p:nvPr/>
              </p:nvSpPr>
              <p:spPr bwMode="white">
                <a:xfrm>
                  <a:off x="575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6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7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1" name="Line 49"/>
                <p:cNvSpPr>
                  <a:spLocks noChangeShapeType="1"/>
                </p:cNvSpPr>
                <p:nvPr/>
              </p:nvSpPr>
              <p:spPr bwMode="white">
                <a:xfrm>
                  <a:off x="4225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6" name="Line 54"/>
                <p:cNvSpPr>
                  <a:spLocks noChangeShapeType="1"/>
                </p:cNvSpPr>
                <p:nvPr/>
              </p:nvSpPr>
              <p:spPr bwMode="white">
                <a:xfrm>
                  <a:off x="5185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328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223289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29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15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223292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1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3293" name="Line 61"/>
              <p:cNvSpPr>
                <a:spLocks noChangeShapeType="1"/>
              </p:cNvSpPr>
              <p:nvPr/>
            </p:nvSpPr>
            <p:spPr bwMode="ltGray">
              <a:xfrm>
                <a:off x="335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3294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614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69925" y="304800"/>
            <a:ext cx="8550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2338" y="1905000"/>
            <a:ext cx="85486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3298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938" y="6248400"/>
            <a:ext cx="318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i="0" u="none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9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38" y="6248400"/>
            <a:ext cx="209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0" u="none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8CCAB1B1-15F9-4D5A-8A92-32BFF650C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85" descr="C:\Documents and Settings\Greg\My Documents\aaWWTA\Publications\Logos\wwtabclogo plain PhSp c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6477000"/>
            <a:ext cx="10175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5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emf"/><Relationship Id="rId4" Type="http://schemas.openxmlformats.org/officeDocument/2006/relationships/image" Target="../media/image21.png"/><Relationship Id="rId9" Type="http://schemas.openxmlformats.org/officeDocument/2006/relationships/oleObject" Target="../embeddings/Microsoft_Excel_97-2003_Worksheet2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jpe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jpe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370013"/>
            <a:ext cx="5334000" cy="3581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13"/>
          <p:cNvSpPr txBox="1">
            <a:spLocks noChangeArrowheads="1"/>
          </p:cNvSpPr>
          <p:nvPr/>
        </p:nvSpPr>
        <p:spPr bwMode="auto">
          <a:xfrm>
            <a:off x="685800" y="2598738"/>
            <a:ext cx="3581400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</a:pPr>
            <a:r>
              <a:rPr lang="en-US" sz="2400" i="0" u="none" dirty="0">
                <a:solidFill>
                  <a:schemeClr val="tx1"/>
                </a:solidFill>
                <a:latin typeface="Arial Black" pitchFamily="34" charset="0"/>
              </a:rPr>
              <a:t>Technical Session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</a:pPr>
            <a:r>
              <a:rPr lang="en-US" sz="2400" i="0" u="none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2400" i="0" u="none" dirty="0" smtClean="0">
                <a:solidFill>
                  <a:schemeClr val="tx1"/>
                </a:solidFill>
                <a:latin typeface="Arial Black" pitchFamily="34" charset="0"/>
              </a:rPr>
              <a:t>2014</a:t>
            </a:r>
            <a:endParaRPr lang="en-US" sz="2400" i="0" u="none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</a:pPr>
            <a:endParaRPr lang="en-US" sz="2400" i="0" u="none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196" name="Picture 20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553200"/>
            <a:ext cx="14478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48" name="Rectangle 24"/>
          <p:cNvSpPr>
            <a:spLocks noGrp="1" noChangeArrowheads="1"/>
          </p:cNvSpPr>
          <p:nvPr>
            <p:ph type="title"/>
          </p:nvPr>
        </p:nvSpPr>
        <p:spPr>
          <a:xfrm>
            <a:off x="669925" y="304800"/>
            <a:ext cx="855027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British Columbia Truss Plant</a:t>
            </a:r>
            <a:endParaRPr lang="en-US" b="1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49" name="Text Box 25"/>
          <p:cNvSpPr txBox="1">
            <a:spLocks noChangeArrowheads="1"/>
          </p:cNvSpPr>
          <p:nvPr/>
        </p:nvSpPr>
        <p:spPr bwMode="auto">
          <a:xfrm>
            <a:off x="762000" y="5181600"/>
            <a:ext cx="8326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3200" b="1" i="0" u="none">
                <a:effectLst>
                  <a:outerShdw blurRad="38100" dist="38100" dir="2700000" algn="tl">
                    <a:srgbClr val="000000"/>
                  </a:outerShdw>
                </a:effectLst>
              </a:rPr>
              <a:t>WESTERN WOOD TRUSS ASSOCIATION </a:t>
            </a:r>
          </a:p>
          <a:p>
            <a:pPr>
              <a:defRPr/>
            </a:pPr>
            <a:r>
              <a:rPr lang="en-US" sz="3200" b="1" i="0" u="none">
                <a:effectLst>
                  <a:outerShdw blurRad="38100" dist="38100" dir="2700000" algn="tl">
                    <a:srgbClr val="000000"/>
                  </a:outerShdw>
                </a:effectLst>
              </a:rPr>
              <a:t>of BRITISH COLUMBIA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vantGarde Bk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1" name="Rectangle 11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6019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 -  3 Functions</a:t>
            </a:r>
            <a:endParaRPr lang="en-CA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12" name="Rectangle 12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839200" cy="45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CA" sz="2400" smtClean="0"/>
              <a:t>  Plate Grip		    Steel Tension	         Steel Shear</a:t>
            </a:r>
          </a:p>
        </p:txBody>
      </p:sp>
      <p:pic>
        <p:nvPicPr>
          <p:cNvPr id="256013" name="Picture 13" descr="P:\Jager\Maria\Ken Koo - China Presentation - B\Plate grip.jpg"/>
          <p:cNvPicPr>
            <a:picLocks noChangeAspect="1" noChangeArrowheads="1"/>
          </p:cNvPicPr>
          <p:nvPr/>
        </p:nvPicPr>
        <p:blipFill>
          <a:blip r:embed="rId3" cstate="print"/>
          <a:srcRect b="30515"/>
          <a:stretch>
            <a:fillRect/>
          </a:stretch>
        </p:blipFill>
        <p:spPr bwMode="auto">
          <a:xfrm>
            <a:off x="152400" y="2057400"/>
            <a:ext cx="28956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15" name="Picture 15" descr="P:\Jager\Maria\Ken Koo - China Presentation - B\Plate shear fail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057400"/>
            <a:ext cx="32766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16" name="Picture 16" descr="P:\Jager\Maria\Ken Koo - China Presentation - B\Plate tensile.jpg"/>
          <p:cNvPicPr>
            <a:picLocks noChangeAspect="1" noChangeArrowheads="1"/>
          </p:cNvPicPr>
          <p:nvPr/>
        </p:nvPicPr>
        <p:blipFill>
          <a:blip r:embed="rId5" cstate="print"/>
          <a:srcRect b="26155"/>
          <a:stretch>
            <a:fillRect/>
          </a:stretch>
        </p:blipFill>
        <p:spPr bwMode="auto">
          <a:xfrm>
            <a:off x="3492500" y="2057400"/>
            <a:ext cx="29845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1" name="Picture 19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153400" y="381000"/>
            <a:ext cx="1371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Test</a:t>
            </a:r>
          </a:p>
        </p:txBody>
      </p:sp>
      <p:pic>
        <p:nvPicPr>
          <p:cNvPr id="17411" name="Picture 3" descr="C:\Documents and Settings\Greg\My Documents\aGreg\PowerPoint2\Test Set-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7467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9" name="AutoShape 5"/>
          <p:cNvSpPr>
            <a:spLocks noChangeArrowheads="1"/>
          </p:cNvSpPr>
          <p:nvPr/>
        </p:nvSpPr>
        <p:spPr bwMode="auto">
          <a:xfrm rot="16233030">
            <a:off x="4416425" y="1217613"/>
            <a:ext cx="838200" cy="381000"/>
          </a:xfrm>
          <a:prstGeom prst="rightArrow">
            <a:avLst>
              <a:gd name="adj1" fmla="val 39324"/>
              <a:gd name="adj2" fmla="val 41331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390" name="AutoShape 6"/>
          <p:cNvSpPr>
            <a:spLocks noChangeArrowheads="1"/>
          </p:cNvSpPr>
          <p:nvPr/>
        </p:nvSpPr>
        <p:spPr bwMode="auto">
          <a:xfrm rot="16746682">
            <a:off x="2789237" y="1368426"/>
            <a:ext cx="835025" cy="381000"/>
          </a:xfrm>
          <a:prstGeom prst="rightArrow">
            <a:avLst>
              <a:gd name="adj1" fmla="val 39324"/>
              <a:gd name="adj2" fmla="val 41175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391" name="AutoShape 7"/>
          <p:cNvSpPr>
            <a:spLocks noChangeArrowheads="1"/>
          </p:cNvSpPr>
          <p:nvPr/>
        </p:nvSpPr>
        <p:spPr bwMode="auto">
          <a:xfrm rot="5777677">
            <a:off x="3393282" y="3617118"/>
            <a:ext cx="1066800" cy="690563"/>
          </a:xfrm>
          <a:prstGeom prst="rightArrow">
            <a:avLst>
              <a:gd name="adj1" fmla="val 39324"/>
              <a:gd name="adj2" fmla="val 29023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239000" y="533400"/>
            <a:ext cx="2522538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Test</a:t>
            </a:r>
          </a:p>
        </p:txBody>
      </p:sp>
      <p:pic>
        <p:nvPicPr>
          <p:cNvPr id="18435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"/>
            <a:ext cx="6096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028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7" name="AutoShape 1029"/>
          <p:cNvSpPr>
            <a:spLocks noChangeArrowheads="1"/>
          </p:cNvSpPr>
          <p:nvPr/>
        </p:nvSpPr>
        <p:spPr bwMode="auto">
          <a:xfrm rot="16157236">
            <a:off x="3771900" y="952500"/>
            <a:ext cx="1219200" cy="381000"/>
          </a:xfrm>
          <a:prstGeom prst="rightArrow">
            <a:avLst>
              <a:gd name="adj1" fmla="val 39324"/>
              <a:gd name="adj2" fmla="val 60119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2438" name="AutoShape 1030"/>
          <p:cNvSpPr>
            <a:spLocks noChangeArrowheads="1"/>
          </p:cNvSpPr>
          <p:nvPr/>
        </p:nvSpPr>
        <p:spPr bwMode="auto">
          <a:xfrm rot="5595970">
            <a:off x="1485107" y="5447506"/>
            <a:ext cx="1219200" cy="684213"/>
          </a:xfrm>
          <a:prstGeom prst="rightArrow">
            <a:avLst>
              <a:gd name="adj1" fmla="val 39324"/>
              <a:gd name="adj2" fmla="val 33477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2439" name="AutoShape 1031"/>
          <p:cNvSpPr>
            <a:spLocks noChangeArrowheads="1"/>
          </p:cNvSpPr>
          <p:nvPr/>
        </p:nvSpPr>
        <p:spPr bwMode="auto">
          <a:xfrm rot="16496309">
            <a:off x="-190500" y="1257300"/>
            <a:ext cx="1219200" cy="381000"/>
          </a:xfrm>
          <a:prstGeom prst="rightArrow">
            <a:avLst>
              <a:gd name="adj1" fmla="val 39324"/>
              <a:gd name="adj2" fmla="val 60119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4098"/>
          <p:cNvSpPr>
            <a:spLocks noGrp="1" noChangeArrowheads="1"/>
          </p:cNvSpPr>
          <p:nvPr>
            <p:ph type="title"/>
          </p:nvPr>
        </p:nvSpPr>
        <p:spPr>
          <a:xfrm>
            <a:off x="8229600" y="381000"/>
            <a:ext cx="1447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Shear Test</a:t>
            </a:r>
          </a:p>
        </p:txBody>
      </p:sp>
      <p:pic>
        <p:nvPicPr>
          <p:cNvPr id="19459" name="Picture 4099" descr="C:\Documents and Settings\Greg\My Documents\aGreg\PowerPoint2\She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7696200" cy="64119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0" name="Picture 4100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4485" name="AutoShape 4101"/>
          <p:cNvSpPr>
            <a:spLocks noChangeArrowheads="1"/>
          </p:cNvSpPr>
          <p:nvPr/>
        </p:nvSpPr>
        <p:spPr bwMode="auto">
          <a:xfrm rot="5621079">
            <a:off x="3695700" y="266700"/>
            <a:ext cx="1219200" cy="990600"/>
          </a:xfrm>
          <a:prstGeom prst="rightArrow">
            <a:avLst>
              <a:gd name="adj1" fmla="val 39324"/>
              <a:gd name="adj2" fmla="val 23123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4486" name="AutoShape 4102"/>
          <p:cNvSpPr>
            <a:spLocks noChangeArrowheads="1"/>
          </p:cNvSpPr>
          <p:nvPr/>
        </p:nvSpPr>
        <p:spPr bwMode="auto">
          <a:xfrm rot="16610590">
            <a:off x="38100" y="5676900"/>
            <a:ext cx="1219200" cy="381000"/>
          </a:xfrm>
          <a:prstGeom prst="rightArrow">
            <a:avLst>
              <a:gd name="adj1" fmla="val 39324"/>
              <a:gd name="adj2" fmla="val 60119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4487" name="AutoShape 4103"/>
          <p:cNvSpPr>
            <a:spLocks noChangeArrowheads="1"/>
          </p:cNvSpPr>
          <p:nvPr/>
        </p:nvSpPr>
        <p:spPr bwMode="auto">
          <a:xfrm rot="16074987">
            <a:off x="6667500" y="5676900"/>
            <a:ext cx="1219200" cy="381000"/>
          </a:xfrm>
          <a:prstGeom prst="rightArrow">
            <a:avLst>
              <a:gd name="adj1" fmla="val 39324"/>
              <a:gd name="adj2" fmla="val 60119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5535613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914400"/>
            <a:ext cx="336867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Heel Test</a:t>
            </a:r>
            <a:b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(Shear)</a:t>
            </a:r>
          </a:p>
        </p:txBody>
      </p:sp>
      <p:pic>
        <p:nvPicPr>
          <p:cNvPr id="20484" name="Picture 4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7" name="AutoShape 5"/>
          <p:cNvSpPr>
            <a:spLocks noChangeArrowheads="1"/>
          </p:cNvSpPr>
          <p:nvPr/>
        </p:nvSpPr>
        <p:spPr bwMode="auto">
          <a:xfrm rot="-1259350">
            <a:off x="3048000" y="4724400"/>
            <a:ext cx="1447800" cy="609600"/>
          </a:xfrm>
          <a:prstGeom prst="rightArrow">
            <a:avLst>
              <a:gd name="adj1" fmla="val 39278"/>
              <a:gd name="adj2" fmla="val 54581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2918" name="AutoShape 6"/>
          <p:cNvSpPr>
            <a:spLocks noChangeArrowheads="1"/>
          </p:cNvSpPr>
          <p:nvPr/>
        </p:nvSpPr>
        <p:spPr bwMode="auto">
          <a:xfrm rot="9337357">
            <a:off x="2438400" y="1371600"/>
            <a:ext cx="1447800" cy="609600"/>
          </a:xfrm>
          <a:prstGeom prst="rightArrow">
            <a:avLst>
              <a:gd name="adj1" fmla="val 39324"/>
              <a:gd name="adj2" fmla="val 44619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3581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 Orientation</a:t>
            </a:r>
          </a:p>
        </p:txBody>
      </p:sp>
      <p:pic>
        <p:nvPicPr>
          <p:cNvPr id="412675" name="Picture 3" descr="C:\Documents and Settings\Greg\My Documents\aGreg\Presentations2\Pictures\Test\Test Configurations Short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76200"/>
            <a:ext cx="5486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2676" name="Object 4"/>
          <p:cNvGraphicFramePr>
            <a:graphicFrameLocks noChangeAspect="1"/>
          </p:cNvGraphicFramePr>
          <p:nvPr/>
        </p:nvGraphicFramePr>
        <p:xfrm>
          <a:off x="381000" y="4648200"/>
          <a:ext cx="29718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Worksheet" r:id="rId6" imgW="1372141" imgH="819447" progId="Excel.Sheet.8">
                  <p:embed/>
                </p:oleObj>
              </mc:Choice>
              <mc:Fallback>
                <p:oleObj name="Worksheet" r:id="rId6" imgW="1372141" imgH="819447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648200"/>
                        <a:ext cx="297180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677" name="Object 5"/>
          <p:cNvGraphicFramePr>
            <a:graphicFrameLocks noChangeAspect="1"/>
          </p:cNvGraphicFramePr>
          <p:nvPr/>
        </p:nvGraphicFramePr>
        <p:xfrm>
          <a:off x="381000" y="2389188"/>
          <a:ext cx="29718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9" imgW="1372141" imgH="819447" progId="Excel.Sheet.8">
                  <p:embed/>
                </p:oleObj>
              </mc:Choice>
              <mc:Fallback>
                <p:oleObj name="Worksheet" r:id="rId9" imgW="1372141" imgH="819447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89188"/>
                        <a:ext cx="297180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381000"/>
            <a:ext cx="8153400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7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2209800"/>
            <a:ext cx="8534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Plate Contact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Positioning Tolerance</a:t>
            </a:r>
            <a:endParaRPr lang="en-US" b="1" i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5334000"/>
            <a:ext cx="9296400" cy="76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CA" sz="4400" b="1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532" name="Picture 4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49" name="Picture 5" descr="C:\Documents and Settings\Greg\My Documents\aaGreg\PowerPoint\TEMP\temp erase\Plate Positioning te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905000"/>
            <a:ext cx="5715000" cy="45434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5257800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CA" sz="4400" b="1" i="1" u="sng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CA" sz="4400" b="1" i="1" u="sng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5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89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5349875" cy="762000"/>
          </a:xfrm>
        </p:spPr>
        <p:txBody>
          <a:bodyPr/>
          <a:lstStyle/>
          <a:p>
            <a:pPr eaLnBrk="1" hangingPunct="1">
              <a:defRPr/>
            </a:pPr>
            <a:r>
              <a:rPr lang="en-C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Knot Tolerance</a:t>
            </a:r>
            <a:endParaRPr lang="en-US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7" name="Picture 7" descr="C:\Documents and Settings\Greg\My Documents\aaGreg\PowerPoint\TEMP\temp erase\knot t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524000"/>
            <a:ext cx="59436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5502275" cy="762000"/>
          </a:xfrm>
        </p:spPr>
        <p:txBody>
          <a:bodyPr/>
          <a:lstStyle/>
          <a:p>
            <a:pPr eaLnBrk="1" hangingPunct="1">
              <a:defRPr/>
            </a:pPr>
            <a:r>
              <a:rPr lang="en-C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Wane Tolerance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3409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4800600" y="3429000"/>
            <a:ext cx="5257800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CA" sz="4400" b="1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CA" sz="4400" b="1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CA" sz="4400" b="1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CA" sz="4400" b="1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80" name="Picture 4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7" name="Picture 5" descr="C:\Documents and Settings\Greg\My Documents\aaGreg\PowerPoint\TEMP\temp erase\Wane Tolerance te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447800"/>
            <a:ext cx="6172200" cy="4953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152400"/>
            <a:ext cx="374967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 Scale Test</a:t>
            </a:r>
          </a:p>
        </p:txBody>
      </p:sp>
      <p:pic>
        <p:nvPicPr>
          <p:cNvPr id="9219" name="Picture 3" descr="C:\Documents and Settings\Greg\My Documents\aGreg\Presentations2\BCIT\Tricon Test 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58850"/>
            <a:ext cx="94488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102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381000"/>
            <a:ext cx="8153400" cy="91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CA" sz="3600" i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1027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2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9601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Plate Contact Area</a:t>
            </a:r>
          </a:p>
        </p:txBody>
      </p:sp>
      <p:pic>
        <p:nvPicPr>
          <p:cNvPr id="25605" name="Picture 1029" descr="C:\Documents and Settings\Greg\My Documents\TEMP\Plate Contact Are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0363" y="1219200"/>
            <a:ext cx="3576637" cy="5410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9974" name="Text Box 1030"/>
          <p:cNvSpPr txBox="1">
            <a:spLocks noChangeArrowheads="1"/>
          </p:cNvSpPr>
          <p:nvPr/>
        </p:nvSpPr>
        <p:spPr bwMode="auto">
          <a:xfrm>
            <a:off x="6248400" y="2209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AvantGarde Bk BT" pitchFamily="34" charset="0"/>
              </a:rPr>
              <a:t>?</a:t>
            </a:r>
          </a:p>
        </p:txBody>
      </p:sp>
      <p:sp>
        <p:nvSpPr>
          <p:cNvPr id="339975" name="Text Box 1031"/>
          <p:cNvSpPr txBox="1">
            <a:spLocks noChangeArrowheads="1"/>
          </p:cNvSpPr>
          <p:nvPr/>
        </p:nvSpPr>
        <p:spPr bwMode="auto">
          <a:xfrm>
            <a:off x="3352800" y="2286000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18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AvantGarde Bk BT" pitchFamily="34" charset="0"/>
              </a:rPr>
              <a:t>?</a:t>
            </a:r>
          </a:p>
        </p:txBody>
      </p:sp>
      <p:sp>
        <p:nvSpPr>
          <p:cNvPr id="339976" name="Text Box 1032"/>
          <p:cNvSpPr txBox="1">
            <a:spLocks noChangeArrowheads="1"/>
          </p:cNvSpPr>
          <p:nvPr/>
        </p:nvSpPr>
        <p:spPr bwMode="auto">
          <a:xfrm>
            <a:off x="3429000" y="3810000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18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AvantGarde Bk BT" pitchFamily="34" charset="0"/>
              </a:rPr>
              <a:t>?</a:t>
            </a:r>
          </a:p>
        </p:txBody>
      </p:sp>
      <p:sp>
        <p:nvSpPr>
          <p:cNvPr id="339977" name="Rectangle 1033"/>
          <p:cNvSpPr>
            <a:spLocks noChangeArrowheads="1"/>
          </p:cNvSpPr>
          <p:nvPr/>
        </p:nvSpPr>
        <p:spPr bwMode="auto">
          <a:xfrm>
            <a:off x="6248400" y="4343400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18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AvantGarde Bk BT" pitchFamily="34" charset="0"/>
              </a:rPr>
              <a:t>?</a:t>
            </a:r>
          </a:p>
        </p:txBody>
      </p:sp>
      <p:sp>
        <p:nvSpPr>
          <p:cNvPr id="339978" name="Rectangle 1034"/>
          <p:cNvSpPr>
            <a:spLocks noChangeArrowheads="1"/>
          </p:cNvSpPr>
          <p:nvPr/>
        </p:nvSpPr>
        <p:spPr bwMode="auto">
          <a:xfrm>
            <a:off x="6248400" y="5638800"/>
            <a:ext cx="30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1800" i="0" u="none">
                <a:effectLst>
                  <a:outerShdw blurRad="38100" dist="38100" dir="2700000" algn="tl">
                    <a:srgbClr val="000000"/>
                  </a:outerShdw>
                </a:effectLst>
                <a:latin typeface="AvantGarde Bk BT" pitchFamily="34" charset="0"/>
              </a:rPr>
              <a:t>?</a:t>
            </a:r>
          </a:p>
        </p:txBody>
      </p:sp>
      <p:sp>
        <p:nvSpPr>
          <p:cNvPr id="339979" name="Text Box 1035"/>
          <p:cNvSpPr txBox="1">
            <a:spLocks noChangeArrowheads="1"/>
          </p:cNvSpPr>
          <p:nvPr/>
        </p:nvSpPr>
        <p:spPr bwMode="auto">
          <a:xfrm>
            <a:off x="7391400" y="2246313"/>
            <a:ext cx="1981200" cy="2419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b="1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10% defective per </a:t>
            </a:r>
            <a:r>
              <a:rPr lang="en-US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piece</a:t>
            </a:r>
            <a:r>
              <a:rPr lang="en-US" b="1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endParaRPr lang="en-US" sz="1200" b="1" i="0" u="none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b="1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i.e. 90% </a:t>
            </a:r>
          </a:p>
          <a:p>
            <a:pPr>
              <a:defRPr/>
            </a:pPr>
            <a:r>
              <a:rPr lang="en-US" b="1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3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Positioning</a:t>
            </a:r>
            <a:endParaRPr lang="en-CA" sz="3200" b="1" i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pic>
        <p:nvPicPr>
          <p:cNvPr id="26628" name="Picture 4" descr="C:\Documents and Settings\Greg\My Documents\aaWWTA\Edn&amp;Trg\Seminars\Presentation\Peak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3" name="Picture 5" descr="C:\Documents and Settings\Greg\My Documents\aaWWTA\Edn&amp;Trg\Seminars\Presentation\peak 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524000"/>
            <a:ext cx="4572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3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Positioning</a:t>
            </a:r>
            <a:endParaRPr lang="en-CA" sz="3200" b="1" i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pic>
        <p:nvPicPr>
          <p:cNvPr id="472068" name="Picture 4" descr="C:\Documents and Settings\Greg\My Documents\aaWWTA\Edn&amp;Trg\Seminars\Presentation\pacemnt 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73250"/>
            <a:ext cx="46482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Documents and Settings\Greg\My Documents\aaWWTA\Edn&amp;Trg\Seminars\Presentation\placemnt 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480060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 Positioning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2" descr="C:\Documents and Settings\Greg\My Documents\aGreg\Presentations2\ToolBox Photos-Star Plate failed\Star Plate Failure Mar08 00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7145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Interfering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2" descr="IMG_4104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14500"/>
            <a:ext cx="63627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848600" y="533400"/>
            <a:ext cx="1981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???</a:t>
            </a:r>
          </a:p>
        </p:txBody>
      </p:sp>
      <p:pic>
        <p:nvPicPr>
          <p:cNvPr id="30723" name="Picture 2051" descr="C:\Documents and Settings\Greg\My Documents\aGreg\Presentations2\Pictures\Plate Position\Plate Misplace5h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439738"/>
            <a:ext cx="7124700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052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3766" name="AutoShape 2054"/>
          <p:cNvSpPr>
            <a:spLocks noChangeArrowheads="1"/>
          </p:cNvSpPr>
          <p:nvPr/>
        </p:nvSpPr>
        <p:spPr bwMode="auto">
          <a:xfrm rot="10686983">
            <a:off x="2819400" y="2895600"/>
            <a:ext cx="1219200" cy="381000"/>
          </a:xfrm>
          <a:prstGeom prst="rightArrow">
            <a:avLst>
              <a:gd name="adj1" fmla="val 39324"/>
              <a:gd name="adj2" fmla="val 60119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3767" name="AutoShape 2055"/>
          <p:cNvSpPr>
            <a:spLocks noChangeArrowheads="1"/>
          </p:cNvSpPr>
          <p:nvPr/>
        </p:nvSpPr>
        <p:spPr bwMode="auto">
          <a:xfrm rot="-113017">
            <a:off x="5562600" y="2890838"/>
            <a:ext cx="1141413" cy="385762"/>
          </a:xfrm>
          <a:prstGeom prst="rightArrow">
            <a:avLst>
              <a:gd name="adj1" fmla="val 39324"/>
              <a:gd name="adj2" fmla="val 55588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3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Pitch Pocket</a:t>
            </a:r>
            <a:endParaRPr lang="en-CA" b="1" i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pic>
        <p:nvPicPr>
          <p:cNvPr id="302085" name="Picture 5" descr="C:\Documents and Settings\Greg\My Documents\aaWWTA\Edn&amp;Trg\Seminars\Presentation\Pitch3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4191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6" descr="C:\Documents and Settings\Greg\My Documents\aaWWTA\Edn&amp;Trg\Seminars\Presentation\Pitch small plat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44958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0" name="Picture 7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304800"/>
            <a:ext cx="855027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Wood – Bark Pocket</a:t>
            </a:r>
          </a:p>
        </p:txBody>
      </p:sp>
      <p:pic>
        <p:nvPicPr>
          <p:cNvPr id="32771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78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G_4868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60550"/>
            <a:ext cx="65151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" y="762000"/>
            <a:ext cx="68199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Pitch Pocket… Teeth?</a:t>
            </a:r>
            <a:endParaRPr lang="en-US" sz="440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075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pic>
        <p:nvPicPr>
          <p:cNvPr id="34819" name="Picture 307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435100"/>
            <a:ext cx="9525000" cy="4584700"/>
          </a:xfrm>
        </p:spPr>
      </p:pic>
      <p:sp>
        <p:nvSpPr>
          <p:cNvPr id="281607" name="Rectangle 3079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9525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Plate Contact Area - Wane</a:t>
            </a:r>
            <a:endParaRPr lang="en-CA" sz="4000" i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821" name="Picture 3082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686800" y="304800"/>
            <a:ext cx="1692275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 Scale Test</a:t>
            </a:r>
          </a:p>
        </p:txBody>
      </p:sp>
      <p:pic>
        <p:nvPicPr>
          <p:cNvPr id="10243" name="Picture 1027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3538"/>
            <a:ext cx="8391525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7" name="Text Box 9"/>
          <p:cNvSpPr txBox="1">
            <a:spLocks noChangeArrowheads="1"/>
          </p:cNvSpPr>
          <p:nvPr/>
        </p:nvSpPr>
        <p:spPr bwMode="auto">
          <a:xfrm>
            <a:off x="990600" y="471488"/>
            <a:ext cx="7315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vantGarde Bk BT" pitchFamily="34" charset="0"/>
            </a:endParaRPr>
          </a:p>
        </p:txBody>
      </p:sp>
      <p:sp>
        <p:nvSpPr>
          <p:cNvPr id="314379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5715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Tooth Embedment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>
            <a:off x="990600" y="50292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can insert a 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credit card</a:t>
            </a:r>
            <a:r>
              <a:rPr lang="en-US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then at best, only 60% of required gripping power remains</a:t>
            </a:r>
            <a:r>
              <a:rPr lang="en-US" sz="3200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314382" name="Text Box 14"/>
          <p:cNvSpPr txBox="1">
            <a:spLocks noChangeArrowheads="1"/>
          </p:cNvSpPr>
          <p:nvPr/>
        </p:nvSpPr>
        <p:spPr bwMode="auto">
          <a:xfrm>
            <a:off x="1127125" y="2757488"/>
            <a:ext cx="5045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4383" name="Text Box 15"/>
          <p:cNvSpPr txBox="1">
            <a:spLocks noChangeArrowheads="1"/>
          </p:cNvSpPr>
          <p:nvPr/>
        </p:nvSpPr>
        <p:spPr bwMode="auto">
          <a:xfrm>
            <a:off x="381000" y="1443038"/>
            <a:ext cx="9372600" cy="321151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20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32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Embedment Gap	 	Effectiveness       Card(s)</a:t>
            </a:r>
          </a:p>
          <a:p>
            <a:pPr>
              <a:defRPr/>
            </a:pPr>
            <a:endParaRPr lang="en-US" sz="3200" i="0" u="none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O”  to less than  1/32”		100%		0</a:t>
            </a:r>
          </a:p>
          <a:p>
            <a:pPr>
              <a:defRPr/>
            </a:pPr>
            <a:endParaRPr lang="en-US" i="0" u="none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1/32”  to  less than 1/16”		60%			1</a:t>
            </a:r>
          </a:p>
          <a:p>
            <a:pPr>
              <a:defRPr/>
            </a:pPr>
            <a:endParaRPr lang="en-US" i="0" u="none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&gt; 1/16”					0%			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8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50275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Lack of Embedment</a:t>
            </a:r>
          </a:p>
        </p:txBody>
      </p:sp>
      <p:pic>
        <p:nvPicPr>
          <p:cNvPr id="36867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76962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 Embedment</a:t>
            </a:r>
            <a:endParaRPr lang="en-US" dirty="0"/>
          </a:p>
        </p:txBody>
      </p:sp>
      <p:pic>
        <p:nvPicPr>
          <p:cNvPr id="37891" name="Picture 2" descr="img0070"/>
          <p:cNvPicPr>
            <a:picLocks noChangeAspect="1" noChangeArrowheads="1"/>
          </p:cNvPicPr>
          <p:nvPr/>
        </p:nvPicPr>
        <p:blipFill>
          <a:blip r:embed="rId2" cstate="print"/>
          <a:srcRect l="7813" t="5859" r="3906" b="5859"/>
          <a:stretch>
            <a:fillRect/>
          </a:stretch>
        </p:blipFill>
        <p:spPr bwMode="auto">
          <a:xfrm>
            <a:off x="1022350" y="1752600"/>
            <a:ext cx="8013700" cy="450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923213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Embedment</a:t>
            </a:r>
            <a:endParaRPr lang="en-US" dirty="0" smtClean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pic>
        <p:nvPicPr>
          <p:cNvPr id="38916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066800"/>
            <a:ext cx="9220200" cy="5257800"/>
          </a:xfrm>
        </p:spPr>
      </p:pic>
      <p:pic>
        <p:nvPicPr>
          <p:cNvPr id="38917" name="Picture 8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Embedment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40" name="Picture 4" descr="img0071"/>
          <p:cNvPicPr>
            <a:picLocks noChangeAspect="1" noChangeArrowheads="1"/>
          </p:cNvPicPr>
          <p:nvPr/>
        </p:nvPicPr>
        <p:blipFill>
          <a:blip r:embed="rId3" cstate="print"/>
          <a:srcRect l="7813" t="5859" r="3906" b="5859"/>
          <a:stretch>
            <a:fillRect/>
          </a:stretch>
        </p:blipFill>
        <p:spPr bwMode="auto">
          <a:xfrm>
            <a:off x="800100" y="1562100"/>
            <a:ext cx="72009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-304800"/>
            <a:ext cx="85502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Weather</a:t>
            </a:r>
          </a:p>
        </p:txBody>
      </p:sp>
      <p:pic>
        <p:nvPicPr>
          <p:cNvPr id="40963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6700" y="0"/>
            <a:ext cx="3314700" cy="914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Weather</a:t>
            </a:r>
            <a:endParaRPr lang="en-US" dirty="0" smtClean="0"/>
          </a:p>
        </p:txBody>
      </p:sp>
      <p:pic>
        <p:nvPicPr>
          <p:cNvPr id="41987" name="Picture 3" descr="WoodPlat_0.t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91440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76400"/>
            <a:ext cx="5486400" cy="3454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4613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550275" cy="762000"/>
          </a:xfrm>
        </p:spPr>
        <p:txBody>
          <a:bodyPr/>
          <a:lstStyle/>
          <a:p>
            <a:pPr eaLnBrk="1" hangingPunct="1">
              <a:defRPr/>
            </a:pPr>
            <a:r>
              <a:rPr lang="en-C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Wood-Wood Joint Tolerance</a:t>
            </a:r>
            <a:endParaRPr lang="en-US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C:\Documents and Settings\Greg\My Documents\TEMP\B Chord Spl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71600"/>
            <a:ext cx="8382000" cy="3762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3505200" y="4572000"/>
            <a:ext cx="271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CA" sz="240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Wood – Wood Gap</a:t>
            </a:r>
            <a:endParaRPr lang="en-US" sz="2400" i="0" u="none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9495" name="Rectangle 7"/>
          <p:cNvSpPr>
            <a:spLocks noGrp="1" noChangeArrowheads="1"/>
          </p:cNvSpPr>
          <p:nvPr>
            <p:ph type="title"/>
          </p:nvPr>
        </p:nvSpPr>
        <p:spPr>
          <a:xfrm>
            <a:off x="669925" y="304800"/>
            <a:ext cx="725487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Bottom Chord Splice</a:t>
            </a:r>
          </a:p>
        </p:txBody>
      </p:sp>
      <p:sp>
        <p:nvSpPr>
          <p:cNvPr id="319497" name="Text Box 9"/>
          <p:cNvSpPr txBox="1">
            <a:spLocks noChangeArrowheads="1"/>
          </p:cNvSpPr>
          <p:nvPr/>
        </p:nvSpPr>
        <p:spPr bwMode="auto">
          <a:xfrm>
            <a:off x="2041525" y="5402263"/>
            <a:ext cx="5883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vantGarde Bk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Wood-Wood Gap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9" name="Picture 5" descr="img0028"/>
          <p:cNvPicPr>
            <a:picLocks noChangeAspect="1" noChangeArrowheads="1"/>
          </p:cNvPicPr>
          <p:nvPr/>
        </p:nvPicPr>
        <p:blipFill>
          <a:blip r:embed="rId2" cstate="print"/>
          <a:srcRect l="7813" t="11719" r="7813" b="11719"/>
          <a:stretch>
            <a:fillRect/>
          </a:stretch>
        </p:blipFill>
        <p:spPr bwMode="auto">
          <a:xfrm>
            <a:off x="876300" y="1638300"/>
            <a:ext cx="6859588" cy="414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152400"/>
            <a:ext cx="382587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Larger Scale Test</a:t>
            </a:r>
            <a:endParaRPr lang="en-US" smtClean="0"/>
          </a:p>
        </p:txBody>
      </p:sp>
      <p:pic>
        <p:nvPicPr>
          <p:cNvPr id="11267" name="Picture 3" descr="Graph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762000"/>
            <a:ext cx="86106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Greg\My Documents\aGreg\Presentations2\Pictures\Wood-Wood Gap\WoodGap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676400"/>
            <a:ext cx="61341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5300" y="495300"/>
            <a:ext cx="63246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Wood-Wood Gap</a:t>
            </a:r>
            <a:endParaRPr lang="en-US" sz="440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title"/>
          </p:nvPr>
        </p:nvSpPr>
        <p:spPr>
          <a:xfrm>
            <a:off x="647700" y="533400"/>
            <a:ext cx="876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Top Chord Splice ?</a:t>
            </a:r>
          </a:p>
        </p:txBody>
      </p:sp>
      <p:pic>
        <p:nvPicPr>
          <p:cNvPr id="47107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106863" y="2620963"/>
            <a:ext cx="37417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5400" b="1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Snug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1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8" descr="C:\Documents and Settings\Greg\My Documents\TEMP\Tooth Flattening B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19200"/>
            <a:ext cx="4835525" cy="5410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0" name="Rectangle 9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626427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Tooth Flattening</a:t>
            </a:r>
          </a:p>
        </p:txBody>
      </p:sp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5943600" y="1524000"/>
            <a:ext cx="3505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i="0" u="none">
                <a:effectLst>
                  <a:outerShdw blurRad="38100" dist="38100" dir="2700000" algn="tl">
                    <a:srgbClr val="000000"/>
                  </a:outerShdw>
                </a:effectLst>
              </a:rPr>
              <a:t>If you see ¼ length, then “ineffective”. </a:t>
            </a:r>
          </a:p>
        </p:txBody>
      </p:sp>
      <p:sp>
        <p:nvSpPr>
          <p:cNvPr id="310284" name="Text Box 12"/>
          <p:cNvSpPr txBox="1">
            <a:spLocks noChangeArrowheads="1"/>
          </p:cNvSpPr>
          <p:nvPr/>
        </p:nvSpPr>
        <p:spPr bwMode="auto">
          <a:xfrm>
            <a:off x="5715000" y="4465638"/>
            <a:ext cx="419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i="0" u="none">
                <a:effectLst>
                  <a:outerShdw blurRad="38100" dist="38100" dir="2700000" algn="tl">
                    <a:srgbClr val="000000"/>
                  </a:outerShdw>
                </a:effectLst>
              </a:rPr>
              <a:t>One tooth seen as flat </a:t>
            </a:r>
          </a:p>
          <a:p>
            <a:pPr>
              <a:defRPr/>
            </a:pPr>
            <a:r>
              <a:rPr lang="en-US" i="0" u="none">
                <a:effectLst>
                  <a:outerShdw blurRad="38100" dist="38100" dir="2700000" algn="tl">
                    <a:srgbClr val="000000"/>
                  </a:outerShdw>
                </a:effectLst>
              </a:rPr>
              <a:t>= two teeth “ineffective”.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Gradestamp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5" name="Picture 2" descr="Albion__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87513"/>
            <a:ext cx="58928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304800"/>
            <a:ext cx="8550275" cy="762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Gradestamp</a:t>
            </a:r>
            <a:endParaRPr lang="en-US" dirty="0"/>
          </a:p>
        </p:txBody>
      </p:sp>
      <p:pic>
        <p:nvPicPr>
          <p:cNvPr id="50179" name="Picture 3" descr="Gradesta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14500"/>
            <a:ext cx="65913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5410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Pitch &amp; Shake?</a:t>
            </a:r>
          </a:p>
        </p:txBody>
      </p:sp>
      <p:pic>
        <p:nvPicPr>
          <p:cNvPr id="51203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C:\Documents and Settings\Greg\My Documents\aaGreg\PowerPoint\2005_03_22\WWTA Bark Poc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295400"/>
            <a:ext cx="71628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685800"/>
            <a:ext cx="7923213" cy="533400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Pitch</a:t>
            </a:r>
            <a:endParaRPr lang="en-CA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graphicFrame>
        <p:nvGraphicFramePr>
          <p:cNvPr id="3074" name="Rectangle 2"/>
          <p:cNvGraphicFramePr>
            <a:graphicFrameLocks/>
          </p:cNvGraphicFramePr>
          <p:nvPr/>
        </p:nvGraphicFramePr>
        <p:xfrm>
          <a:off x="1676400" y="1193800"/>
          <a:ext cx="6705600" cy="447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 File" r:id="rId4" imgW="0" imgH="0" progId="JascPaintShopPhotoAlbumImage">
                  <p:embed/>
                </p:oleObj>
              </mc:Choice>
              <mc:Fallback>
                <p:oleObj name="Image File" r:id="rId4" imgW="0" imgH="0" progId="JascPaintShopPhotoAlbumImage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93800"/>
                        <a:ext cx="6705600" cy="447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Rectangle 3"/>
          <p:cNvGraphicFramePr>
            <a:graphicFrameLocks/>
          </p:cNvGraphicFramePr>
          <p:nvPr/>
        </p:nvGraphicFramePr>
        <p:xfrm>
          <a:off x="1676400" y="1193800"/>
          <a:ext cx="6705600" cy="447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Image File" r:id="rId5" imgW="0" imgH="0" progId="JascPaintShopPhotoAlbumImage">
                  <p:embed/>
                </p:oleObj>
              </mc:Choice>
              <mc:Fallback>
                <p:oleObj name="Image File" r:id="rId5" imgW="0" imgH="0" progId="JascPaintShopPhotoAlbumImage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93800"/>
                        <a:ext cx="6705600" cy="447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700" y="16764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Pitch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7" name="Picture 2" descr="WoodPitc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1450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Pitch/Wane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1" name="Picture 2" descr="IMG_4880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200" y="1638300"/>
            <a:ext cx="6453188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(s) - how many?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5" name="Picture 2" descr="WoodGap,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600200"/>
            <a:ext cx="65913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3074"/>
          <p:cNvSpPr>
            <a:spLocks noGrp="1" noChangeArrowheads="1"/>
          </p:cNvSpPr>
          <p:nvPr>
            <p:ph type="title"/>
          </p:nvPr>
        </p:nvSpPr>
        <p:spPr>
          <a:xfrm>
            <a:off x="6477000" y="228600"/>
            <a:ext cx="329247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Full Scale Test</a:t>
            </a:r>
          </a:p>
        </p:txBody>
      </p:sp>
      <p:pic>
        <p:nvPicPr>
          <p:cNvPr id="12291" name="Picture 3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0"/>
            <a:ext cx="83058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076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571500"/>
            <a:ext cx="3048000" cy="533400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Split</a:t>
            </a:r>
            <a:endParaRPr lang="en-CA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graphicFrame>
        <p:nvGraphicFramePr>
          <p:cNvPr id="4098" name="Rectangle 2"/>
          <p:cNvGraphicFramePr>
            <a:graphicFrameLocks/>
          </p:cNvGraphicFramePr>
          <p:nvPr/>
        </p:nvGraphicFramePr>
        <p:xfrm>
          <a:off x="1676400" y="1193800"/>
          <a:ext cx="6705600" cy="447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Image File" r:id="rId4" imgW="0" imgH="0" progId="JascPaintShopPhotoAlbumImage">
                  <p:embed/>
                </p:oleObj>
              </mc:Choice>
              <mc:Fallback>
                <p:oleObj name="Image File" r:id="rId4" imgW="0" imgH="0" progId="JascPaintShopPhotoAlbumImage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93800"/>
                        <a:ext cx="6705600" cy="447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Rectangle 3"/>
          <p:cNvGraphicFramePr>
            <a:graphicFrameLocks/>
          </p:cNvGraphicFramePr>
          <p:nvPr/>
        </p:nvGraphicFramePr>
        <p:xfrm>
          <a:off x="1676400" y="1193800"/>
          <a:ext cx="6705600" cy="447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Image File" r:id="rId5" imgW="0" imgH="0" progId="JascPaintShopPhotoAlbumImage">
                  <p:embed/>
                </p:oleObj>
              </mc:Choice>
              <mc:Fallback>
                <p:oleObj name="Image File" r:id="rId5" imgW="0" imgH="0" progId="JascPaintShopPhotoAlbumImage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93800"/>
                        <a:ext cx="6705600" cy="447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" y="16383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Scant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299" name="Picture 2" descr="Bad Wood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Bad Wood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145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9925" y="609600"/>
            <a:ext cx="3482975" cy="838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400" b="1" u="none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Wood…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IMG_4863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827213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09600" y="533400"/>
            <a:ext cx="8496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Wood…. Slope of Grain/Brash</a:t>
            </a:r>
            <a:endParaRPr lang="en-US" sz="400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19100"/>
            <a:ext cx="1905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</a:t>
            </a:r>
          </a:p>
        </p:txBody>
      </p:sp>
      <p:pic>
        <p:nvPicPr>
          <p:cNvPr id="58371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C:\Documents and Settings\Greg\My Documents\aaGreg\PowerPoint\Defective Lumber\IMG_0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1524000"/>
            <a:ext cx="5829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various 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1295400"/>
            <a:ext cx="71882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304800"/>
            <a:ext cx="18161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Wood</a:t>
            </a:r>
            <a:endParaRPr lang="en-US" sz="440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3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Scab</a:t>
            </a:r>
            <a:endParaRPr lang="en-CA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0480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pic>
        <p:nvPicPr>
          <p:cNvPr id="60420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6263" y="1524000"/>
            <a:ext cx="8905875" cy="4389438"/>
          </a:xfrm>
        </p:spPr>
      </p:pic>
      <p:pic>
        <p:nvPicPr>
          <p:cNvPr id="60421" name="Picture 8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Decay?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3" name="Picture 2" descr="Rotten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828800"/>
            <a:ext cx="63627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Decay?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7" name="Picture 2" descr="WoodStai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67437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</a:rPr>
              <a:t>Oops</a:t>
            </a:r>
          </a:p>
        </p:txBody>
      </p:sp>
      <p:pic>
        <p:nvPicPr>
          <p:cNvPr id="63491" name="Picture 2" descr="cut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700" y="304800"/>
            <a:ext cx="478155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981200"/>
            <a:ext cx="65532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Attention???</a:t>
            </a:r>
          </a:p>
        </p:txBody>
      </p:sp>
      <p:pic>
        <p:nvPicPr>
          <p:cNvPr id="13315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</a:rPr>
              <a:t>Oops - oops</a:t>
            </a:r>
            <a:endParaRPr lang="en-US" smtClean="0"/>
          </a:p>
        </p:txBody>
      </p:sp>
      <p:pic>
        <p:nvPicPr>
          <p:cNvPr id="64515" name="Picture 2" descr="IMG00136_0.t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600200"/>
            <a:ext cx="68199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5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540" name="Picture 4" descr="slide0602_image3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676400"/>
            <a:ext cx="69723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3444875" cy="914400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Truss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57200" y="1143000"/>
          <a:ext cx="7277100" cy="548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3" imgW="5153014" imgH="3886017" progId="AcroExch.Document.7">
                  <p:embed/>
                </p:oleObj>
              </mc:Choice>
              <mc:Fallback>
                <p:oleObj name="Acrobat Document" r:id="rId3" imgW="5153014" imgH="3886017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3000"/>
                        <a:ext cx="7277100" cy="548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590800"/>
            <a:ext cx="367347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Questions?</a:t>
            </a:r>
          </a:p>
        </p:txBody>
      </p:sp>
      <p:pic>
        <p:nvPicPr>
          <p:cNvPr id="66563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33600"/>
            <a:ext cx="1577975" cy="838200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990600" y="6096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1295400" y="19812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84" name="Rectangle 12"/>
          <p:cNvSpPr>
            <a:spLocks noChangeArrowheads="1"/>
          </p:cNvSpPr>
          <p:nvPr/>
        </p:nvSpPr>
        <p:spPr bwMode="auto">
          <a:xfrm>
            <a:off x="5867400" y="22860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85" name="Rectangle 13"/>
          <p:cNvSpPr>
            <a:spLocks noChangeArrowheads="1"/>
          </p:cNvSpPr>
          <p:nvPr/>
        </p:nvSpPr>
        <p:spPr bwMode="auto">
          <a:xfrm>
            <a:off x="533400" y="54102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86" name="Rectangle 14"/>
          <p:cNvSpPr>
            <a:spLocks noChangeArrowheads="1"/>
          </p:cNvSpPr>
          <p:nvPr/>
        </p:nvSpPr>
        <p:spPr bwMode="auto">
          <a:xfrm>
            <a:off x="1981200" y="35052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87" name="Rectangle 15"/>
          <p:cNvSpPr>
            <a:spLocks noChangeArrowheads="1"/>
          </p:cNvSpPr>
          <p:nvPr/>
        </p:nvSpPr>
        <p:spPr bwMode="auto">
          <a:xfrm>
            <a:off x="4572000" y="12192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88" name="Rectangle 16"/>
          <p:cNvSpPr>
            <a:spLocks noChangeArrowheads="1"/>
          </p:cNvSpPr>
          <p:nvPr/>
        </p:nvSpPr>
        <p:spPr bwMode="auto">
          <a:xfrm>
            <a:off x="6858000" y="41910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90" name="Rectangle 18"/>
          <p:cNvSpPr>
            <a:spLocks noChangeArrowheads="1"/>
          </p:cNvSpPr>
          <p:nvPr/>
        </p:nvSpPr>
        <p:spPr bwMode="auto">
          <a:xfrm>
            <a:off x="3881438" y="5257800"/>
            <a:ext cx="2293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  <p:sp>
        <p:nvSpPr>
          <p:cNvPr id="335891" name="Rectangle 19"/>
          <p:cNvSpPr>
            <a:spLocks noChangeArrowheads="1"/>
          </p:cNvSpPr>
          <p:nvPr/>
        </p:nvSpPr>
        <p:spPr bwMode="auto">
          <a:xfrm>
            <a:off x="7162800" y="304800"/>
            <a:ext cx="229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400" b="1" u="none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0" y="914400"/>
            <a:ext cx="3352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Positioning</a:t>
            </a:r>
            <a:endParaRPr lang="en-CA" sz="2800" b="1" i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>
          <a:xfrm>
            <a:off x="228600" y="114300"/>
            <a:ext cx="6477000" cy="6591300"/>
          </a:xfrm>
          <a:noFill/>
          <a:ln>
            <a:solidFill>
              <a:schemeClr val="tx1"/>
            </a:solidFill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66800" y="2057400"/>
            <a:ext cx="3048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endParaRPr lang="en-US" sz="2400" i="0" u="none">
              <a:solidFill>
                <a:schemeClr val="tx1"/>
              </a:solidFill>
            </a:endParaRPr>
          </a:p>
        </p:txBody>
      </p:sp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6019800" y="1828800"/>
            <a:ext cx="3735388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0" tIns="0" rIns="0" bIns="0">
            <a:spAutoFit/>
          </a:bodyPr>
          <a:lstStyle/>
          <a:p>
            <a:r>
              <a:rPr lang="en-US" sz="2600" i="0" u="none">
                <a:solidFill>
                  <a:schemeClr val="tx1"/>
                </a:solidFill>
              </a:rPr>
              <a:t>Plates: </a:t>
            </a:r>
          </a:p>
          <a:p>
            <a:r>
              <a:rPr lang="en-US" sz="2600" i="0" u="none">
                <a:solidFill>
                  <a:schemeClr val="tx1"/>
                </a:solidFill>
              </a:rPr>
              <a:t>  Type</a:t>
            </a:r>
          </a:p>
          <a:p>
            <a:r>
              <a:rPr lang="en-US" sz="2600" i="0" u="none">
                <a:solidFill>
                  <a:schemeClr val="tx1"/>
                </a:solidFill>
              </a:rPr>
              <a:t>  Size </a:t>
            </a:r>
          </a:p>
          <a:p>
            <a:r>
              <a:rPr lang="en-US" sz="2600" i="0" u="none">
                <a:solidFill>
                  <a:schemeClr val="tx1"/>
                </a:solidFill>
              </a:rPr>
              <a:t>  Embedment</a:t>
            </a:r>
          </a:p>
          <a:p>
            <a:r>
              <a:rPr lang="en-US" sz="2600" i="0" u="none">
                <a:solidFill>
                  <a:schemeClr val="tx1"/>
                </a:solidFill>
              </a:rPr>
              <a:t>  Positioning</a:t>
            </a:r>
          </a:p>
          <a:p>
            <a:endParaRPr lang="en-US" sz="3200" i="0" u="none">
              <a:solidFill>
                <a:schemeClr val="tx1"/>
              </a:solidFill>
            </a:endParaRPr>
          </a:p>
        </p:txBody>
      </p:sp>
      <p:pic>
        <p:nvPicPr>
          <p:cNvPr id="15366" name="Picture 10" descr="C:\Documents and Settings\Greg\My Documents\aaWWTA\Publications\Logos\wwtabclogo plain PhSp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557963"/>
            <a:ext cx="1447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42900"/>
            <a:ext cx="2301875" cy="8763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35163" y="1447800"/>
          <a:ext cx="6818312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2019229" imgH="1466789" progId="AcroExch.Document.7">
                  <p:embed/>
                </p:oleObj>
              </mc:Choice>
              <mc:Fallback>
                <p:oleObj name="Acrobat Document" r:id="rId4" imgW="2019229" imgH="1466789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163" y="1447800"/>
                        <a:ext cx="6818312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800" b="0" i="1" u="sng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800" b="0" i="1" u="sng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5857</TotalTime>
  <Words>290</Words>
  <Application>Microsoft Office PowerPoint</Application>
  <PresentationFormat>Custom</PresentationFormat>
  <Paragraphs>151</Paragraphs>
  <Slides>64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 Black</vt:lpstr>
      <vt:lpstr>AvantGarde Bk BT</vt:lpstr>
      <vt:lpstr>Tahoma</vt:lpstr>
      <vt:lpstr>Times New Roman</vt:lpstr>
      <vt:lpstr>Wingdings</vt:lpstr>
      <vt:lpstr>Blueprint</vt:lpstr>
      <vt:lpstr>Acrobat Document</vt:lpstr>
      <vt:lpstr>Worksheet</vt:lpstr>
      <vt:lpstr>Image File</vt:lpstr>
      <vt:lpstr>British Columbia Truss Plant</vt:lpstr>
      <vt:lpstr>Large Scale Test</vt:lpstr>
      <vt:lpstr>Large Scale Test</vt:lpstr>
      <vt:lpstr>Larger Scale Test</vt:lpstr>
      <vt:lpstr>Full Scale Test</vt:lpstr>
      <vt:lpstr>Most Attention???</vt:lpstr>
      <vt:lpstr>PowerPoint Presentation</vt:lpstr>
      <vt:lpstr>Plate Positioning</vt:lpstr>
      <vt:lpstr>Plates</vt:lpstr>
      <vt:lpstr>Plates -  3 Functions</vt:lpstr>
      <vt:lpstr>Plate Test</vt:lpstr>
      <vt:lpstr>Plate Test</vt:lpstr>
      <vt:lpstr>Shear Test</vt:lpstr>
      <vt:lpstr>Heel Test (Shear)</vt:lpstr>
      <vt:lpstr>Test Orientation</vt:lpstr>
      <vt:lpstr>Effective Plate Contact Area</vt:lpstr>
      <vt:lpstr>Plate Positioning Tolerance</vt:lpstr>
      <vt:lpstr>Knot Tolerance</vt:lpstr>
      <vt:lpstr>Wane Tolerance</vt:lpstr>
      <vt:lpstr>Effective Plate Contact Area</vt:lpstr>
      <vt:lpstr>Plate Positioning</vt:lpstr>
      <vt:lpstr>Plate Positioning</vt:lpstr>
      <vt:lpstr>Plate Positioning</vt:lpstr>
      <vt:lpstr>Interfering</vt:lpstr>
      <vt:lpstr>???</vt:lpstr>
      <vt:lpstr>Pitch Pocket</vt:lpstr>
      <vt:lpstr>Wood – Bark Pocket</vt:lpstr>
      <vt:lpstr>PowerPoint Presentation</vt:lpstr>
      <vt:lpstr>Effective Plate Contact Area - Wane</vt:lpstr>
      <vt:lpstr>Tooth Embedment</vt:lpstr>
      <vt:lpstr>Lack of Embedment</vt:lpstr>
      <vt:lpstr>Plate Embedment</vt:lpstr>
      <vt:lpstr>Plate Embedment</vt:lpstr>
      <vt:lpstr>Plate Embedment</vt:lpstr>
      <vt:lpstr>Weather</vt:lpstr>
      <vt:lpstr>Weather</vt:lpstr>
      <vt:lpstr>Wood-Wood Joint Tolerance</vt:lpstr>
      <vt:lpstr>Bottom Chord Splice</vt:lpstr>
      <vt:lpstr>Wood-Wood Gap</vt:lpstr>
      <vt:lpstr>PowerPoint Presentation</vt:lpstr>
      <vt:lpstr>Top Chord Splice ?</vt:lpstr>
      <vt:lpstr>Tooth Flattening</vt:lpstr>
      <vt:lpstr>Gradestamp</vt:lpstr>
      <vt:lpstr>Gradestamp</vt:lpstr>
      <vt:lpstr>Pitch &amp; Shake?</vt:lpstr>
      <vt:lpstr>Pitch</vt:lpstr>
      <vt:lpstr>Pitch</vt:lpstr>
      <vt:lpstr>Pitch/Wane</vt:lpstr>
      <vt:lpstr>Split (s) - how many?</vt:lpstr>
      <vt:lpstr>Split</vt:lpstr>
      <vt:lpstr>Scant</vt:lpstr>
      <vt:lpstr>PowerPoint Presentation</vt:lpstr>
      <vt:lpstr>PowerPoint Presentation</vt:lpstr>
      <vt:lpstr>Wood</vt:lpstr>
      <vt:lpstr>PowerPoint Presentation</vt:lpstr>
      <vt:lpstr>Please Scab</vt:lpstr>
      <vt:lpstr>Decay?</vt:lpstr>
      <vt:lpstr>Decay?</vt:lpstr>
      <vt:lpstr>Oops</vt:lpstr>
      <vt:lpstr>Oops - oops</vt:lpstr>
      <vt:lpstr>Missing</vt:lpstr>
      <vt:lpstr>Bad Truss</vt:lpstr>
      <vt:lpstr>Questions?</vt:lpstr>
      <vt:lpstr>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Eric Popma</cp:lastModifiedBy>
  <cp:revision>225</cp:revision>
  <dcterms:created xsi:type="dcterms:W3CDTF">2002-02-13T04:27:29Z</dcterms:created>
  <dcterms:modified xsi:type="dcterms:W3CDTF">2014-04-21T23:19:59Z</dcterms:modified>
</cp:coreProperties>
</file>